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6" r:id="rId3"/>
    <p:sldId id="267" r:id="rId4"/>
    <p:sldId id="257" r:id="rId5"/>
    <p:sldId id="258" r:id="rId6"/>
    <p:sldId id="259" r:id="rId7"/>
    <p:sldId id="260" r:id="rId8"/>
    <p:sldId id="261" r:id="rId9"/>
    <p:sldId id="263" r:id="rId10"/>
    <p:sldId id="262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5B65-2BCF-4E58-8A2A-5230D28D22CF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72AAF-E280-4E99-BEC4-4CD1A1A99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31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5B65-2BCF-4E58-8A2A-5230D28D22CF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72AAF-E280-4E99-BEC4-4CD1A1A99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8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5B65-2BCF-4E58-8A2A-5230D28D22CF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72AAF-E280-4E99-BEC4-4CD1A1A99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74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759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629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863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649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9739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856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5919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70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5B65-2BCF-4E58-8A2A-5230D28D22CF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72AAF-E280-4E99-BEC4-4CD1A1A99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045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2598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7037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995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5B65-2BCF-4E58-8A2A-5230D28D22CF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72AAF-E280-4E99-BEC4-4CD1A1A99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37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5B65-2BCF-4E58-8A2A-5230D28D22CF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72AAF-E280-4E99-BEC4-4CD1A1A99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68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5B65-2BCF-4E58-8A2A-5230D28D22CF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72AAF-E280-4E99-BEC4-4CD1A1A99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60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5B65-2BCF-4E58-8A2A-5230D28D22CF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72AAF-E280-4E99-BEC4-4CD1A1A99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9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5B65-2BCF-4E58-8A2A-5230D28D22CF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72AAF-E280-4E99-BEC4-4CD1A1A99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7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5B65-2BCF-4E58-8A2A-5230D28D22CF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72AAF-E280-4E99-BEC4-4CD1A1A99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3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5B65-2BCF-4E58-8A2A-5230D28D22CF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72AAF-E280-4E99-BEC4-4CD1A1A99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4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45B65-2BCF-4E58-8A2A-5230D28D22CF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72AAF-E280-4E99-BEC4-4CD1A1A99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702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74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iq/url?sa=i&amp;rct=j&amp;q=&amp;esrc=s&amp;source=images&amp;cd=&amp;cad=rja&amp;uact=8&amp;ved=0ahUKEwjevd2y1_PWAhVJ7BQKHeyZDT8QjRwIBw&amp;url=https://www.pinterest.com/pin/424182858623027008/&amp;psig=AOvVaw1Vyl_XOjcmRSrhKmvKSEOv&amp;ust=150819230807053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tionary.org/wiki/section" TargetMode="External"/><Relationship Id="rId2" Type="http://schemas.openxmlformats.org/officeDocument/2006/relationships/hyperlink" Target="https://en.wiktionary.org/wiki/plane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prstClr val="black"/>
                </a:solidFill>
                <a:latin typeface="Calibri Light" panose="020F0302020204030204"/>
              </a:rPr>
              <a:t>Body Cavity and anatomy plane</a:t>
            </a:r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r>
              <a:rPr lang="en-US" dirty="0" smtClean="0"/>
              <a:t>  </a:t>
            </a:r>
            <a:endParaRPr lang="ar-IQ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257933" y="3886200"/>
            <a:ext cx="9448800" cy="1752600"/>
          </a:xfrm>
        </p:spPr>
        <p:txBody>
          <a:bodyPr>
            <a:normAutofit/>
          </a:bodyPr>
          <a:lstStyle/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en-US" b="1" dirty="0" smtClean="0">
                <a:solidFill>
                  <a:prstClr val="black"/>
                </a:solidFill>
                <a:latin typeface="Calibri Light" panose="020F0302020204030204"/>
              </a:rPr>
              <a:t>Dr. Mahdi H. </a:t>
            </a:r>
            <a:r>
              <a:rPr lang="en-US" b="1" dirty="0" err="1" smtClean="0">
                <a:solidFill>
                  <a:prstClr val="black"/>
                </a:solidFill>
                <a:latin typeface="Calibri Light" panose="020F0302020204030204"/>
              </a:rPr>
              <a:t>Hammadi</a:t>
            </a:r>
            <a:endParaRPr lang="en-US" b="1" dirty="0" smtClean="0">
              <a:solidFill>
                <a:prstClr val="black"/>
              </a:solidFill>
              <a:latin typeface="Calibri Light" panose="020F0302020204030204"/>
            </a:endParaRPr>
          </a:p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en-US" b="1" dirty="0" smtClean="0">
                <a:solidFill>
                  <a:prstClr val="black"/>
                </a:solidFill>
                <a:latin typeface="Calibri Light" panose="020F0302020204030204"/>
              </a:rPr>
              <a:t>PhD  Sc. Clinical  Physiology  </a:t>
            </a:r>
            <a:endParaRPr lang="en-US" b="1" dirty="0">
              <a:solidFill>
                <a:prstClr val="black"/>
              </a:solidFill>
            </a:endParaRPr>
          </a:p>
          <a:p>
            <a:endParaRPr lang="ar-IQ" b="1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0"/>
            <a:ext cx="37338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b="1" dirty="0" smtClean="0">
                <a:solidFill>
                  <a:prstClr val="black"/>
                </a:solidFill>
                <a:latin typeface="Book Antiqua" pitchFamily="18" charset="0"/>
              </a:rPr>
              <a:t> </a:t>
            </a:r>
            <a:endParaRPr lang="ar-IQ" b="1" dirty="0">
              <a:solidFill>
                <a:prstClr val="black"/>
              </a:solidFill>
              <a:latin typeface="Book Antiqua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362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 l="5206" r="4555"/>
          <a:stretch>
            <a:fillRect/>
          </a:stretch>
        </p:blipFill>
        <p:spPr bwMode="auto">
          <a:xfrm>
            <a:off x="8839200" y="228601"/>
            <a:ext cx="1600200" cy="1511727"/>
          </a:xfrm>
          <a:prstGeom prst="rect">
            <a:avLst/>
          </a:prstGeom>
          <a:noFill/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334134" y="2247899"/>
            <a:ext cx="8571866" cy="13525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endParaRPr lang="ar-IQ" sz="4400" b="1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828799" y="3886200"/>
            <a:ext cx="8610601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endParaRPr lang="ar-IQ" sz="3200" b="1" dirty="0">
              <a:solidFill>
                <a:prstClr val="black"/>
              </a:solidFill>
            </a:endParaRPr>
          </a:p>
          <a:p>
            <a:pPr algn="ctr">
              <a:spcBef>
                <a:spcPct val="20000"/>
              </a:spcBef>
              <a:buFont typeface="Arial" pitchFamily="34" charset="0"/>
              <a:buNone/>
              <a:defRPr/>
            </a:pPr>
            <a:endParaRPr lang="ar-IQ" sz="3200" b="1" dirty="0">
              <a:solidFill>
                <a:prstClr val="black"/>
              </a:solidFill>
            </a:endParaRPr>
          </a:p>
          <a:p>
            <a:pPr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endParaRPr lang="ar-IQ" sz="3200" b="1" dirty="0">
              <a:solidFill>
                <a:prstClr val="black"/>
              </a:solidFill>
            </a:endParaRPr>
          </a:p>
        </p:txBody>
      </p:sp>
      <p:pic>
        <p:nvPicPr>
          <p:cNvPr id="9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 l="5206" r="4555"/>
          <a:stretch>
            <a:fillRect/>
          </a:stretch>
        </p:blipFill>
        <p:spPr bwMode="auto">
          <a:xfrm>
            <a:off x="8839200" y="228600"/>
            <a:ext cx="1600200" cy="1511727"/>
          </a:xfrm>
          <a:prstGeom prst="rect">
            <a:avLst/>
          </a:prstGeom>
          <a:noFill/>
        </p:spPr>
      </p:pic>
      <p:pic>
        <p:nvPicPr>
          <p:cNvPr id="13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 l="5206" r="4555"/>
          <a:stretch>
            <a:fillRect/>
          </a:stretch>
        </p:blipFill>
        <p:spPr bwMode="auto">
          <a:xfrm>
            <a:off x="8865358" y="228599"/>
            <a:ext cx="1600200" cy="1511727"/>
          </a:xfrm>
          <a:prstGeom prst="rect">
            <a:avLst/>
          </a:prstGeom>
          <a:noFill/>
        </p:spPr>
      </p:pic>
      <p:pic>
        <p:nvPicPr>
          <p:cNvPr id="14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 l="5206" r="4555"/>
          <a:stretch>
            <a:fillRect/>
          </a:stretch>
        </p:blipFill>
        <p:spPr bwMode="auto">
          <a:xfrm>
            <a:off x="8331200" y="228600"/>
            <a:ext cx="2108200" cy="1616077"/>
          </a:xfrm>
          <a:prstGeom prst="rect">
            <a:avLst/>
          </a:prstGeom>
          <a:noFill/>
        </p:spPr>
      </p:pic>
      <p:pic>
        <p:nvPicPr>
          <p:cNvPr id="15" name="صورة 14" descr="C:\Users\FUJISU\Desktop\IMG-16907f31729bef2e96175c6d36d51693-V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97" t="7214" r="79645" b="72561"/>
          <a:stretch/>
        </p:blipFill>
        <p:spPr bwMode="auto">
          <a:xfrm>
            <a:off x="1334134" y="228599"/>
            <a:ext cx="2399665" cy="179070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7379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Spleen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Lung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Pulmonary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Femur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Ribs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Intestine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Colon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Bone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Kidney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Renal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Bronchia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Trachea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74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Epiglottis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Tongue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Esophagus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Tonsils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Vertebra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Muscle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Skeletal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Lymphoid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38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073082"/>
              </p:ext>
            </p:extLst>
          </p:nvPr>
        </p:nvGraphicFramePr>
        <p:xfrm>
          <a:off x="1600200" y="2230911"/>
          <a:ext cx="7496175" cy="3851831"/>
        </p:xfrm>
        <a:graphic>
          <a:graphicData uri="http://schemas.openxmlformats.org/drawingml/2006/table">
            <a:tbl>
              <a:tblPr/>
              <a:tblGrid>
                <a:gridCol w="916199"/>
                <a:gridCol w="6579976"/>
              </a:tblGrid>
              <a:tr h="3161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Week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Subject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3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Practical on Terminology of the body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3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Practical on Body Regions and major body cavities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3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Practical on Epithelial Tissue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3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+5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Practical on Connective Tissue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3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Practical on the Skull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3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Practical on vertebrae, Ribs and the sternum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3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Practical on the pectoral girdles and superior appendages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3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Practical on the Pelvic Girdle and inferior appendages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3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Practical on nervous histology AND THE Anatomy of the spinal cord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Practical on human Brain Anatomy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3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Practical on  the sheep Brain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3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13+14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Practical on introduction to Skeletal Muscles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3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Practical on Skeletal Muscles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038324" y="-171509"/>
            <a:ext cx="15230324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Human Anatomy: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Practical: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21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Some important anatomical terms: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Superior (Cranial)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Closer to the head</a:t>
            </a: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Inferior (caudal)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Away from the head</a:t>
            </a: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Anterior (ventral)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Toward the front of the body</a:t>
            </a: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Posterior (dorsal)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Toward the back of the body</a:t>
            </a: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Medial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Toward the midline of the body                                                        </a:t>
            </a: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Lateral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Away from the midline of the body</a:t>
            </a: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Proximal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Closer to the trunk</a:t>
            </a: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Distal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Away from the trunk</a:t>
            </a: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Superficial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7725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rc_mi" descr="Image result for ‪terminology of anatomy‬‏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" y="1825625"/>
            <a:ext cx="10693400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139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825625"/>
            <a:ext cx="1051560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21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Anatomical Planes              </a:t>
            </a:r>
            <a:r>
              <a:rPr lang="ar-IQ" b="1" u="sng" dirty="0">
                <a:latin typeface="Calibri" panose="020F0502020204030204" pitchFamily="34" charset="0"/>
                <a:ea typeface="Calibri" panose="020F0502020204030204" pitchFamily="34" charset="0"/>
              </a:rPr>
              <a:t>المستويات التشريحية: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1- Sagittal (median) plane </a:t>
            </a:r>
            <a:r>
              <a:rPr lang="ar-IQ" dirty="0">
                <a:latin typeface="Calibri" panose="020F0502020204030204" pitchFamily="34" charset="0"/>
                <a:ea typeface="Calibri" panose="020F0502020204030204" pitchFamily="34" charset="0"/>
              </a:rPr>
              <a:t>المستوى المتوسط او السهمي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 Frontal (Coronal) plane </a:t>
            </a:r>
            <a:r>
              <a:rPr lang="ar-IQ" dirty="0">
                <a:latin typeface="Calibri" panose="020F0502020204030204" pitchFamily="34" charset="0"/>
                <a:ea typeface="Calibri" panose="020F0502020204030204" pitchFamily="34" charset="0"/>
              </a:rPr>
              <a:t>المستوى الاكلينيكي او التاجي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 Transvers (Horizontal) plane </a:t>
            </a:r>
            <a:r>
              <a:rPr lang="ar-IQ" dirty="0">
                <a:latin typeface="Calibri" panose="020F0502020204030204" pitchFamily="34" charset="0"/>
                <a:ea typeface="Calibri" panose="020F0502020204030204" pitchFamily="34" charset="0"/>
              </a:rPr>
              <a:t>المستوى الافقي او المستعرض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IQ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45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:\Users\Dr Mahdi\Desktop\Planes_of_Body[1]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65814"/>
            <a:ext cx="10667999" cy="3870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957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i="1" u="none" strike="noStrike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 tooltip="wikt:planes"/>
              </a:rPr>
              <a:t>planes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referring to two-dimensional </a:t>
            </a:r>
            <a:r>
              <a:rPr lang="en-US" i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3" tooltip="wikt:section"/>
              </a:rPr>
              <a:t>sections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the body. 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sagittal plane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is the plane that divides the body or an organ vertically into right and left sides. 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frontal plane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is the plane that divides the body or an organ into an anterior (front) portion and a posterior (rear) portion.  </a:t>
            </a:r>
            <a:r>
              <a:rPr lang="en-US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transverse plane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is the plane that divides the body or organ horizontally into upper and lower portions. Transverse planes produce images referred to as cross sections.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25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Body Organs and Tissues Terms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Brain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Nerve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Spinal Cord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Cranium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Skull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Heart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Valve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Cardiac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Artery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Vene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Capillary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45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341</Words>
  <Application>Microsoft Office PowerPoint</Application>
  <PresentationFormat>ملء الشاشة</PresentationFormat>
  <Paragraphs>98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11</vt:i4>
      </vt:variant>
    </vt:vector>
  </HeadingPairs>
  <TitlesOfParts>
    <vt:vector size="19" baseType="lpstr">
      <vt:lpstr>Arial</vt:lpstr>
      <vt:lpstr>Book Antiqua</vt:lpstr>
      <vt:lpstr>Calibri</vt:lpstr>
      <vt:lpstr>Calibri Light</vt:lpstr>
      <vt:lpstr>Symbol</vt:lpstr>
      <vt:lpstr>Times New Roman</vt:lpstr>
      <vt:lpstr>Office Theme</vt:lpstr>
      <vt:lpstr>1_Office Theme</vt:lpstr>
      <vt:lpstr>Body Cavity and anatomy plane 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Dr Mahdi</dc:creator>
  <cp:lastModifiedBy>FUJISU</cp:lastModifiedBy>
  <cp:revision>9</cp:revision>
  <dcterms:created xsi:type="dcterms:W3CDTF">2018-11-19T14:30:36Z</dcterms:created>
  <dcterms:modified xsi:type="dcterms:W3CDTF">2018-12-09T06:47:02Z</dcterms:modified>
</cp:coreProperties>
</file>